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4" d="100"/>
          <a:sy n="34" d="100"/>
        </p:scale>
        <p:origin x="-78" y="-78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76F1E69A-01CD-40BF-ACE7-7494F0F7F67D}" type="datetimeFigureOut">
              <a:rPr lang="en-US" smtClean="0"/>
              <a:t>1/13/2010</a:t>
            </a:fld>
            <a:endParaRPr lang="es-ES_tradnl"/>
          </a:p>
        </p:txBody>
      </p:sp>
      <p:sp>
        <p:nvSpPr>
          <p:cNvPr id="20" name="Footer Placeholder 19"/>
          <p:cNvSpPr>
            <a:spLocks noGrp="1"/>
          </p:cNvSpPr>
          <p:nvPr>
            <p:ph type="ftr" sz="quarter" idx="11"/>
          </p:nvPr>
        </p:nvSpPr>
        <p:spPr/>
        <p:txBody>
          <a:bodyPr/>
          <a:lstStyle>
            <a:extLst/>
          </a:lstStyle>
          <a:p>
            <a:endParaRPr lang="es-ES_tradnl"/>
          </a:p>
        </p:txBody>
      </p:sp>
      <p:sp>
        <p:nvSpPr>
          <p:cNvPr id="10" name="Slide Number Placeholder 9"/>
          <p:cNvSpPr>
            <a:spLocks noGrp="1"/>
          </p:cNvSpPr>
          <p:nvPr>
            <p:ph type="sldNum" sz="quarter" idx="12"/>
          </p:nvPr>
        </p:nvSpPr>
        <p:spPr/>
        <p:txBody>
          <a:bodyPr/>
          <a:lstStyle>
            <a:extLst/>
          </a:lstStyle>
          <a:p>
            <a:fld id="{EEDEFC94-5B48-41C6-A19F-D68D737D0B8A}" type="slidenum">
              <a:rPr lang="es-ES_tradnl" smtClean="0"/>
              <a:t>‹#›</a:t>
            </a:fld>
            <a:endParaRPr lang="es-ES_tradnl"/>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6F1E69A-01CD-40BF-ACE7-7494F0F7F67D}" type="datetimeFigureOut">
              <a:rPr lang="en-US" smtClean="0"/>
              <a:t>1/14/2010</a:t>
            </a:fld>
            <a:endParaRPr lang="es-ES_tradnl"/>
          </a:p>
        </p:txBody>
      </p:sp>
      <p:sp>
        <p:nvSpPr>
          <p:cNvPr id="5" name="Footer Placeholder 4"/>
          <p:cNvSpPr>
            <a:spLocks noGrp="1"/>
          </p:cNvSpPr>
          <p:nvPr>
            <p:ph type="ftr" sz="quarter" idx="11"/>
          </p:nvPr>
        </p:nvSpPr>
        <p:spPr/>
        <p:txBody>
          <a:bodyPr/>
          <a:lstStyle>
            <a:extLst/>
          </a:lstStyle>
          <a:p>
            <a:endParaRPr lang="es-ES_tradnl"/>
          </a:p>
        </p:txBody>
      </p:sp>
      <p:sp>
        <p:nvSpPr>
          <p:cNvPr id="6" name="Slide Number Placeholder 5"/>
          <p:cNvSpPr>
            <a:spLocks noGrp="1"/>
          </p:cNvSpPr>
          <p:nvPr>
            <p:ph type="sldNum" sz="quarter" idx="12"/>
          </p:nvPr>
        </p:nvSpPr>
        <p:spPr/>
        <p:txBody>
          <a:bodyPr/>
          <a:lstStyle>
            <a:extLst/>
          </a:lstStyle>
          <a:p>
            <a:fld id="{EEDEFC94-5B48-41C6-A19F-D68D737D0B8A}" type="slidenum">
              <a:rPr lang="es-ES_tradnl" smtClean="0"/>
              <a:t>‹#›</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6F1E69A-01CD-40BF-ACE7-7494F0F7F67D}" type="datetimeFigureOut">
              <a:rPr lang="en-US" smtClean="0"/>
              <a:t>1/14/2010</a:t>
            </a:fld>
            <a:endParaRPr lang="es-ES_tradnl"/>
          </a:p>
        </p:txBody>
      </p:sp>
      <p:sp>
        <p:nvSpPr>
          <p:cNvPr id="5" name="Footer Placeholder 4"/>
          <p:cNvSpPr>
            <a:spLocks noGrp="1"/>
          </p:cNvSpPr>
          <p:nvPr>
            <p:ph type="ftr" sz="quarter" idx="11"/>
          </p:nvPr>
        </p:nvSpPr>
        <p:spPr/>
        <p:txBody>
          <a:bodyPr/>
          <a:lstStyle>
            <a:extLst/>
          </a:lstStyle>
          <a:p>
            <a:endParaRPr lang="es-ES_tradnl"/>
          </a:p>
        </p:txBody>
      </p:sp>
      <p:sp>
        <p:nvSpPr>
          <p:cNvPr id="6" name="Slide Number Placeholder 5"/>
          <p:cNvSpPr>
            <a:spLocks noGrp="1"/>
          </p:cNvSpPr>
          <p:nvPr>
            <p:ph type="sldNum" sz="quarter" idx="12"/>
          </p:nvPr>
        </p:nvSpPr>
        <p:spPr/>
        <p:txBody>
          <a:bodyPr/>
          <a:lstStyle>
            <a:extLst/>
          </a:lstStyle>
          <a:p>
            <a:fld id="{EEDEFC94-5B48-41C6-A19F-D68D737D0B8A}" type="slidenum">
              <a:rPr lang="es-ES_tradnl" smtClean="0"/>
              <a:t>‹#›</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6F1E69A-01CD-40BF-ACE7-7494F0F7F67D}" type="datetimeFigureOut">
              <a:rPr lang="en-US" smtClean="0"/>
              <a:t>1/13/2010</a:t>
            </a:fld>
            <a:endParaRPr lang="es-ES_tradnl"/>
          </a:p>
        </p:txBody>
      </p:sp>
      <p:sp>
        <p:nvSpPr>
          <p:cNvPr id="5" name="Footer Placeholder 4"/>
          <p:cNvSpPr>
            <a:spLocks noGrp="1"/>
          </p:cNvSpPr>
          <p:nvPr>
            <p:ph type="ftr" sz="quarter" idx="11"/>
          </p:nvPr>
        </p:nvSpPr>
        <p:spPr/>
        <p:txBody>
          <a:bodyPr/>
          <a:lstStyle>
            <a:extLst/>
          </a:lstStyle>
          <a:p>
            <a:endParaRPr lang="es-ES_tradnl"/>
          </a:p>
        </p:txBody>
      </p:sp>
      <p:sp>
        <p:nvSpPr>
          <p:cNvPr id="6" name="Slide Number Placeholder 5"/>
          <p:cNvSpPr>
            <a:spLocks noGrp="1"/>
          </p:cNvSpPr>
          <p:nvPr>
            <p:ph type="sldNum" sz="quarter" idx="12"/>
          </p:nvPr>
        </p:nvSpPr>
        <p:spPr/>
        <p:txBody>
          <a:bodyPr/>
          <a:lstStyle>
            <a:extLst/>
          </a:lstStyle>
          <a:p>
            <a:fld id="{EEDEFC94-5B48-41C6-A19F-D68D737D0B8A}" type="slidenum">
              <a:rPr lang="es-ES_tradnl" smtClean="0"/>
              <a:t>‹#›</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6F1E69A-01CD-40BF-ACE7-7494F0F7F67D}" type="datetimeFigureOut">
              <a:rPr lang="en-US" smtClean="0"/>
              <a:t>1/14/2010</a:t>
            </a:fld>
            <a:endParaRPr lang="es-ES_tradnl"/>
          </a:p>
        </p:txBody>
      </p:sp>
      <p:sp>
        <p:nvSpPr>
          <p:cNvPr id="5" name="Footer Placeholder 4"/>
          <p:cNvSpPr>
            <a:spLocks noGrp="1"/>
          </p:cNvSpPr>
          <p:nvPr>
            <p:ph type="ftr" sz="quarter" idx="11"/>
          </p:nvPr>
        </p:nvSpPr>
        <p:spPr/>
        <p:txBody>
          <a:bodyPr/>
          <a:lstStyle>
            <a:extLst/>
          </a:lstStyle>
          <a:p>
            <a:endParaRPr lang="es-ES_tradnl"/>
          </a:p>
        </p:txBody>
      </p:sp>
      <p:sp>
        <p:nvSpPr>
          <p:cNvPr id="6" name="Slide Number Placeholder 5"/>
          <p:cNvSpPr>
            <a:spLocks noGrp="1"/>
          </p:cNvSpPr>
          <p:nvPr>
            <p:ph type="sldNum" sz="quarter" idx="12"/>
          </p:nvPr>
        </p:nvSpPr>
        <p:spPr/>
        <p:txBody>
          <a:bodyPr/>
          <a:lstStyle>
            <a:extLst/>
          </a:lstStyle>
          <a:p>
            <a:fld id="{EEDEFC94-5B48-41C6-A19F-D68D737D0B8A}" type="slidenum">
              <a:rPr lang="es-ES_tradnl" smtClean="0"/>
              <a:t>‹#›</a:t>
            </a:fld>
            <a:endParaRPr lang="es-ES_tradnl"/>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6F1E69A-01CD-40BF-ACE7-7494F0F7F67D}" type="datetimeFigureOut">
              <a:rPr lang="en-US" smtClean="0"/>
              <a:t>1/14/2010</a:t>
            </a:fld>
            <a:endParaRPr lang="es-ES_tradnl"/>
          </a:p>
        </p:txBody>
      </p:sp>
      <p:sp>
        <p:nvSpPr>
          <p:cNvPr id="6" name="Footer Placeholder 5"/>
          <p:cNvSpPr>
            <a:spLocks noGrp="1"/>
          </p:cNvSpPr>
          <p:nvPr>
            <p:ph type="ftr" sz="quarter" idx="11"/>
          </p:nvPr>
        </p:nvSpPr>
        <p:spPr/>
        <p:txBody>
          <a:bodyPr/>
          <a:lstStyle>
            <a:extLst/>
          </a:lstStyle>
          <a:p>
            <a:endParaRPr lang="es-ES_tradnl"/>
          </a:p>
        </p:txBody>
      </p:sp>
      <p:sp>
        <p:nvSpPr>
          <p:cNvPr id="7" name="Slide Number Placeholder 6"/>
          <p:cNvSpPr>
            <a:spLocks noGrp="1"/>
          </p:cNvSpPr>
          <p:nvPr>
            <p:ph type="sldNum" sz="quarter" idx="12"/>
          </p:nvPr>
        </p:nvSpPr>
        <p:spPr/>
        <p:txBody>
          <a:bodyPr/>
          <a:lstStyle>
            <a:extLst/>
          </a:lstStyle>
          <a:p>
            <a:fld id="{EEDEFC94-5B48-41C6-A19F-D68D737D0B8A}" type="slidenum">
              <a:rPr lang="es-ES_tradnl" smtClean="0"/>
              <a:t>‹#›</a:t>
            </a:fld>
            <a:endParaRPr lang="es-ES_trad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6F1E69A-01CD-40BF-ACE7-7494F0F7F67D}" type="datetimeFigureOut">
              <a:rPr lang="en-US" smtClean="0"/>
              <a:t>1/14/2010</a:t>
            </a:fld>
            <a:endParaRPr lang="es-ES_tradnl"/>
          </a:p>
        </p:txBody>
      </p:sp>
      <p:sp>
        <p:nvSpPr>
          <p:cNvPr id="8" name="Footer Placeholder 7"/>
          <p:cNvSpPr>
            <a:spLocks noGrp="1"/>
          </p:cNvSpPr>
          <p:nvPr>
            <p:ph type="ftr" sz="quarter" idx="11"/>
          </p:nvPr>
        </p:nvSpPr>
        <p:spPr/>
        <p:txBody>
          <a:bodyPr/>
          <a:lstStyle>
            <a:extLst/>
          </a:lstStyle>
          <a:p>
            <a:endParaRPr lang="es-ES_tradnl"/>
          </a:p>
        </p:txBody>
      </p:sp>
      <p:sp>
        <p:nvSpPr>
          <p:cNvPr id="9" name="Slide Number Placeholder 8"/>
          <p:cNvSpPr>
            <a:spLocks noGrp="1"/>
          </p:cNvSpPr>
          <p:nvPr>
            <p:ph type="sldNum" sz="quarter" idx="12"/>
          </p:nvPr>
        </p:nvSpPr>
        <p:spPr/>
        <p:txBody>
          <a:bodyPr/>
          <a:lstStyle>
            <a:extLst/>
          </a:lstStyle>
          <a:p>
            <a:fld id="{EEDEFC94-5B48-41C6-A19F-D68D737D0B8A}" type="slidenum">
              <a:rPr lang="es-ES_tradnl" smtClean="0"/>
              <a:t>‹#›</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6F1E69A-01CD-40BF-ACE7-7494F0F7F67D}" type="datetimeFigureOut">
              <a:rPr lang="en-US" smtClean="0"/>
              <a:t>1/14/2010</a:t>
            </a:fld>
            <a:endParaRPr lang="es-ES_tradnl"/>
          </a:p>
        </p:txBody>
      </p:sp>
      <p:sp>
        <p:nvSpPr>
          <p:cNvPr id="4" name="Footer Placeholder 3"/>
          <p:cNvSpPr>
            <a:spLocks noGrp="1"/>
          </p:cNvSpPr>
          <p:nvPr>
            <p:ph type="ftr" sz="quarter" idx="11"/>
          </p:nvPr>
        </p:nvSpPr>
        <p:spPr/>
        <p:txBody>
          <a:bodyPr/>
          <a:lstStyle>
            <a:extLst/>
          </a:lstStyle>
          <a:p>
            <a:endParaRPr lang="es-ES_tradnl"/>
          </a:p>
        </p:txBody>
      </p:sp>
      <p:sp>
        <p:nvSpPr>
          <p:cNvPr id="5" name="Slide Number Placeholder 4"/>
          <p:cNvSpPr>
            <a:spLocks noGrp="1"/>
          </p:cNvSpPr>
          <p:nvPr>
            <p:ph type="sldNum" sz="quarter" idx="12"/>
          </p:nvPr>
        </p:nvSpPr>
        <p:spPr/>
        <p:txBody>
          <a:bodyPr/>
          <a:lstStyle>
            <a:extLst/>
          </a:lstStyle>
          <a:p>
            <a:fld id="{EEDEFC94-5B48-41C6-A19F-D68D737D0B8A}" type="slidenum">
              <a:rPr lang="es-ES_tradnl" smtClean="0"/>
              <a:t>‹#›</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76F1E69A-01CD-40BF-ACE7-7494F0F7F67D}" type="datetimeFigureOut">
              <a:rPr lang="en-US" smtClean="0"/>
              <a:t>1/14/2010</a:t>
            </a:fld>
            <a:endParaRPr lang="es-ES_tradnl"/>
          </a:p>
        </p:txBody>
      </p:sp>
      <p:sp>
        <p:nvSpPr>
          <p:cNvPr id="3" name="Footer Placeholder 2"/>
          <p:cNvSpPr>
            <a:spLocks noGrp="1"/>
          </p:cNvSpPr>
          <p:nvPr>
            <p:ph type="ftr" sz="quarter" idx="11"/>
          </p:nvPr>
        </p:nvSpPr>
        <p:spPr/>
        <p:txBody>
          <a:bodyPr/>
          <a:lstStyle>
            <a:extLst/>
          </a:lstStyle>
          <a:p>
            <a:endParaRPr lang="es-ES_tradnl"/>
          </a:p>
        </p:txBody>
      </p:sp>
      <p:sp>
        <p:nvSpPr>
          <p:cNvPr id="4" name="Slide Number Placeholder 3"/>
          <p:cNvSpPr>
            <a:spLocks noGrp="1"/>
          </p:cNvSpPr>
          <p:nvPr>
            <p:ph type="sldNum" sz="quarter" idx="12"/>
          </p:nvPr>
        </p:nvSpPr>
        <p:spPr/>
        <p:txBody>
          <a:bodyPr/>
          <a:lstStyle>
            <a:extLst/>
          </a:lstStyle>
          <a:p>
            <a:fld id="{EEDEFC94-5B48-41C6-A19F-D68D737D0B8A}" type="slidenum">
              <a:rPr lang="es-ES_tradnl" smtClean="0"/>
              <a:t>‹#›</a:t>
            </a:fld>
            <a:endParaRPr lang="es-ES_tradnl"/>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6F1E69A-01CD-40BF-ACE7-7494F0F7F67D}" type="datetimeFigureOut">
              <a:rPr lang="en-US" smtClean="0"/>
              <a:t>1/14/2010</a:t>
            </a:fld>
            <a:endParaRPr lang="es-ES_tradnl"/>
          </a:p>
        </p:txBody>
      </p:sp>
      <p:sp>
        <p:nvSpPr>
          <p:cNvPr id="6" name="Footer Placeholder 5"/>
          <p:cNvSpPr>
            <a:spLocks noGrp="1"/>
          </p:cNvSpPr>
          <p:nvPr>
            <p:ph type="ftr" sz="quarter" idx="11"/>
          </p:nvPr>
        </p:nvSpPr>
        <p:spPr/>
        <p:txBody>
          <a:bodyPr/>
          <a:lstStyle>
            <a:extLst/>
          </a:lstStyle>
          <a:p>
            <a:endParaRPr lang="es-ES_tradnl"/>
          </a:p>
        </p:txBody>
      </p:sp>
      <p:sp>
        <p:nvSpPr>
          <p:cNvPr id="7" name="Slide Number Placeholder 6"/>
          <p:cNvSpPr>
            <a:spLocks noGrp="1"/>
          </p:cNvSpPr>
          <p:nvPr>
            <p:ph type="sldNum" sz="quarter" idx="12"/>
          </p:nvPr>
        </p:nvSpPr>
        <p:spPr/>
        <p:txBody>
          <a:bodyPr/>
          <a:lstStyle>
            <a:extLst/>
          </a:lstStyle>
          <a:p>
            <a:fld id="{EEDEFC94-5B48-41C6-A19F-D68D737D0B8A}" type="slidenum">
              <a:rPr lang="es-ES_tradnl" smtClean="0"/>
              <a:t>‹#›</a:t>
            </a:fld>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76F1E69A-01CD-40BF-ACE7-7494F0F7F67D}" type="datetimeFigureOut">
              <a:rPr lang="en-US" smtClean="0"/>
              <a:t>1/14/2010</a:t>
            </a:fld>
            <a:endParaRPr lang="es-ES_tradnl"/>
          </a:p>
        </p:txBody>
      </p:sp>
      <p:sp>
        <p:nvSpPr>
          <p:cNvPr id="6" name="Footer Placeholder 5"/>
          <p:cNvSpPr>
            <a:spLocks noGrp="1"/>
          </p:cNvSpPr>
          <p:nvPr>
            <p:ph type="ftr" sz="quarter" idx="11"/>
          </p:nvPr>
        </p:nvSpPr>
        <p:spPr/>
        <p:txBody>
          <a:bodyPr/>
          <a:lstStyle>
            <a:extLst/>
          </a:lstStyle>
          <a:p>
            <a:endParaRPr lang="es-ES_tradnl"/>
          </a:p>
        </p:txBody>
      </p:sp>
      <p:sp>
        <p:nvSpPr>
          <p:cNvPr id="7" name="Slide Number Placeholder 6"/>
          <p:cNvSpPr>
            <a:spLocks noGrp="1"/>
          </p:cNvSpPr>
          <p:nvPr>
            <p:ph type="sldNum" sz="quarter" idx="12"/>
          </p:nvPr>
        </p:nvSpPr>
        <p:spPr/>
        <p:txBody>
          <a:bodyPr/>
          <a:lstStyle>
            <a:extLst/>
          </a:lstStyle>
          <a:p>
            <a:fld id="{EEDEFC94-5B48-41C6-A19F-D68D737D0B8A}" type="slidenum">
              <a:rPr lang="es-ES_tradnl" smtClean="0"/>
              <a:t>‹#›</a:t>
            </a:fld>
            <a:endParaRPr lang="es-ES_tradnl"/>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6F1E69A-01CD-40BF-ACE7-7494F0F7F67D}" type="datetimeFigureOut">
              <a:rPr lang="en-US" smtClean="0"/>
              <a:t>1/13/2010</a:t>
            </a:fld>
            <a:endParaRPr lang="es-ES_tradnl"/>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ES_tradnl"/>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EDEFC94-5B48-41C6-A19F-D68D737D0B8A}" type="slidenum">
              <a:rPr lang="es-ES_tradnl" smtClean="0"/>
              <a:t>‹#›</a:t>
            </a:fld>
            <a:endParaRPr lang="es-ES_tradnl"/>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s-ES_tradnl" sz="3200" b="1" dirty="0" smtClean="0"/>
              <a:t>15.  </a:t>
            </a:r>
            <a:r>
              <a:rPr lang="es-ES_tradnl" sz="3200" b="1" dirty="0"/>
              <a:t>Líderes sirviendo en la Iglesia</a:t>
            </a:r>
            <a:endParaRPr lang="en-US" sz="3200" dirty="0"/>
          </a:p>
        </p:txBody>
      </p:sp>
      <p:sp>
        <p:nvSpPr>
          <p:cNvPr id="3" name="Subtitle 2"/>
          <p:cNvSpPr>
            <a:spLocks noGrp="1"/>
          </p:cNvSpPr>
          <p:nvPr>
            <p:ph type="subTitle" idx="1"/>
          </p:nvPr>
        </p:nvSpPr>
        <p:spPr>
          <a:xfrm>
            <a:off x="1447800" y="2362200"/>
            <a:ext cx="7406640" cy="1752600"/>
          </a:xfrm>
        </p:spPr>
        <p:txBody>
          <a:bodyPr/>
          <a:lstStyle/>
          <a:p>
            <a:r>
              <a:rPr lang="es-ES_tradnl" b="1" dirty="0"/>
              <a:t>Dones Espirituales de cada Creyente</a:t>
            </a:r>
            <a:endParaRPr lang="es-ES_tradn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a:ea typeface="Times New Roman"/>
              </a:rPr>
              <a:t>VII.  El don de </a:t>
            </a:r>
            <a:r>
              <a:rPr lang="en-US" b="1" u="sng" dirty="0" smtClean="0">
                <a:latin typeface="Times New Roman"/>
                <a:ea typeface="Times New Roman"/>
              </a:rPr>
              <a:t>MISERICORDIA</a:t>
            </a:r>
            <a:r>
              <a:rPr lang="en-US" dirty="0" smtClean="0">
                <a:latin typeface="Times New Roman"/>
                <a:ea typeface="Times New Roman"/>
              </a:rPr>
              <a:t> </a:t>
            </a:r>
            <a:endParaRPr lang="es-ES_tradnl"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pPr marL="0" marR="0">
              <a:spcBef>
                <a:spcPts val="0"/>
              </a:spcBef>
              <a:spcAft>
                <a:spcPts val="0"/>
              </a:spcAft>
            </a:pPr>
            <a:r>
              <a:rPr lang="es-ES_tradnl" dirty="0" smtClean="0">
                <a:latin typeface="Times New Roman"/>
                <a:ea typeface="Times New Roman"/>
              </a:rPr>
              <a:t>1.  Definición - Se identifica con los sufrimientos de otros, </a:t>
            </a:r>
            <a:r>
              <a:rPr lang="es-ES_tradnl" dirty="0" err="1" smtClean="0">
                <a:latin typeface="Times New Roman"/>
                <a:ea typeface="Times New Roman"/>
              </a:rPr>
              <a:t>apreciandolos</a:t>
            </a:r>
            <a:r>
              <a:rPr lang="es-ES_tradnl" dirty="0" smtClean="0">
                <a:latin typeface="Times New Roman"/>
                <a:ea typeface="Times New Roman"/>
              </a:rPr>
              <a:t> como si fueran de uno mismo, y ofrece simpatía y ánimo.  El don de servicio ve las necesidades físicas y externas y quiere ayudar a resolver esos problemas; el misericordioso ve las necesidades mentales y emocionales.</a:t>
            </a:r>
            <a:endParaRPr lang="en-US" dirty="0" smtClean="0">
              <a:latin typeface="Courier New"/>
              <a:ea typeface="Times New Roman"/>
            </a:endParaRPr>
          </a:p>
          <a:p>
            <a:pPr marL="0" marR="0">
              <a:spcBef>
                <a:spcPts val="0"/>
              </a:spcBef>
              <a:spcAft>
                <a:spcPts val="0"/>
              </a:spcAft>
            </a:pPr>
            <a:r>
              <a:rPr lang="es-ES_tradnl" dirty="0" smtClean="0">
                <a:latin typeface="Times New Roman"/>
                <a:ea typeface="Times New Roman"/>
              </a:rPr>
              <a:t>    2. Exhortación y advertencia -  </a:t>
            </a:r>
            <a:r>
              <a:rPr lang="es-ES_tradnl" dirty="0" err="1" smtClean="0">
                <a:latin typeface="Times New Roman"/>
                <a:ea typeface="Times New Roman"/>
              </a:rPr>
              <a:t>Rom.</a:t>
            </a:r>
            <a:r>
              <a:rPr lang="es-ES_tradnl" dirty="0" smtClean="0">
                <a:latin typeface="Times New Roman"/>
                <a:ea typeface="Times New Roman"/>
              </a:rPr>
              <a:t> 12:15  Aprenda a </a:t>
            </a:r>
            <a:r>
              <a:rPr lang="es-ES_tradnl" dirty="0" err="1" smtClean="0">
                <a:latin typeface="Times New Roman"/>
                <a:ea typeface="Times New Roman"/>
              </a:rPr>
              <a:t>reirse</a:t>
            </a:r>
            <a:r>
              <a:rPr lang="es-ES_tradnl" dirty="0" smtClean="0">
                <a:latin typeface="Times New Roman"/>
                <a:ea typeface="Times New Roman"/>
              </a:rPr>
              <a:t> mientras que no deje de "llorar con los que lloran".  No obstante, no tomar los problemas de otros demasiado al pecho y perder su propio ánimo y esperanza.  Del contrario, no puedes animar a nadie.  Dios usa sus propios problemas para hacerle sensible a los problemas de otros (2 </a:t>
            </a:r>
            <a:r>
              <a:rPr lang="es-ES_tradnl" dirty="0" err="1" smtClean="0">
                <a:latin typeface="Times New Roman"/>
                <a:ea typeface="Times New Roman"/>
              </a:rPr>
              <a:t>Cor.</a:t>
            </a:r>
            <a:r>
              <a:rPr lang="es-ES_tradnl" dirty="0" smtClean="0">
                <a:latin typeface="Times New Roman"/>
                <a:ea typeface="Times New Roman"/>
              </a:rPr>
              <a:t> 1:4), pero hay que echar sus </a:t>
            </a:r>
            <a:r>
              <a:rPr lang="es-ES_tradnl" u="sng" dirty="0" smtClean="0">
                <a:latin typeface="Times New Roman"/>
                <a:ea typeface="Times New Roman"/>
              </a:rPr>
              <a:t>propios</a:t>
            </a:r>
            <a:r>
              <a:rPr lang="es-ES_tradnl" dirty="0" smtClean="0">
                <a:latin typeface="Times New Roman"/>
                <a:ea typeface="Times New Roman"/>
              </a:rPr>
              <a:t> cuidados sobre el Señor (1 </a:t>
            </a:r>
            <a:r>
              <a:rPr lang="es-ES_tradnl" dirty="0" err="1" smtClean="0">
                <a:latin typeface="Times New Roman"/>
                <a:ea typeface="Times New Roman"/>
              </a:rPr>
              <a:t>Ped</a:t>
            </a:r>
            <a:r>
              <a:rPr lang="es-ES_tradnl" dirty="0" smtClean="0">
                <a:latin typeface="Times New Roman"/>
                <a:ea typeface="Times New Roman"/>
              </a:rPr>
              <a:t>. 5:7).</a:t>
            </a:r>
            <a:endParaRPr lang="en-US" dirty="0" smtClean="0">
              <a:latin typeface="Courier New"/>
              <a:ea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s-ES_tradnl" sz="2800" b="1" dirty="0" smtClean="0">
                <a:latin typeface="Times New Roman"/>
                <a:ea typeface="Times New Roman"/>
              </a:rPr>
              <a:t>Conclusión:  Romanos 12:16 aplica a todos para su mejor cooperación en la iglesia.</a:t>
            </a:r>
            <a:endParaRPr lang="es-ES_tradnl" sz="2800" dirty="0"/>
          </a:p>
        </p:txBody>
      </p:sp>
      <p:sp>
        <p:nvSpPr>
          <p:cNvPr id="3" name="Content Placeholder 2"/>
          <p:cNvSpPr>
            <a:spLocks noGrp="1"/>
          </p:cNvSpPr>
          <p:nvPr>
            <p:ph idx="1"/>
          </p:nvPr>
        </p:nvSpPr>
        <p:spPr>
          <a:xfrm>
            <a:off x="1435608" y="1447800"/>
            <a:ext cx="7498080" cy="5029200"/>
          </a:xfrm>
        </p:spPr>
        <p:txBody>
          <a:bodyPr>
            <a:normAutofit fontScale="92500" lnSpcReduction="10000"/>
          </a:bodyPr>
          <a:lstStyle/>
          <a:p>
            <a:pPr marL="0" marR="0">
              <a:spcBef>
                <a:spcPts val="0"/>
              </a:spcBef>
              <a:spcAft>
                <a:spcPts val="0"/>
              </a:spcAft>
            </a:pPr>
            <a:r>
              <a:rPr lang="es-ES_tradnl" dirty="0" smtClean="0">
                <a:latin typeface="Times New Roman"/>
                <a:ea typeface="Times New Roman"/>
              </a:rPr>
              <a:t>1.  Piense en una comida fraternal para ver los dones de cada uno.  Si la hermana huésped derrama el jugo en un accidente, mire como todos reaccionan.  </a:t>
            </a:r>
            <a:endParaRPr lang="en-US" dirty="0" smtClean="0">
              <a:latin typeface="Courier New"/>
              <a:ea typeface="Times New Roman"/>
            </a:endParaRPr>
          </a:p>
          <a:p>
            <a:pPr marL="0" marR="0">
              <a:spcBef>
                <a:spcPts val="0"/>
              </a:spcBef>
              <a:spcAft>
                <a:spcPts val="0"/>
              </a:spcAft>
            </a:pPr>
            <a:r>
              <a:rPr lang="es-ES_tradnl" dirty="0" smtClean="0">
                <a:latin typeface="Times New Roman"/>
                <a:ea typeface="Times New Roman"/>
              </a:rPr>
              <a:t>2.  Si usted ve necesidades la iglesia, esto probablemente indica el don espiritual que usted tiene.  Si ve necesidad de más enseñanza, más visitas a enfermos, más organización, más ofrendas para misiones, etc. será porque usted tiene el don relacionado.  Usted debe ejercer su don primero y luego animar a otros a cooperar con usted. </a:t>
            </a:r>
            <a:endParaRPr lang="en-US" dirty="0" smtClean="0">
              <a:latin typeface="Courier New"/>
              <a:ea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b="1" dirty="0" smtClean="0">
                <a:latin typeface="Arial Narrow"/>
                <a:ea typeface="Times New Roman"/>
              </a:rPr>
              <a:t>Orar por un Ministerio</a:t>
            </a:r>
            <a:r>
              <a:rPr lang="es-ES_tradnl" dirty="0" smtClean="0">
                <a:latin typeface="Arial Narrow"/>
                <a:ea typeface="Times New Roman"/>
              </a:rPr>
              <a:t>--Efesios 4:12; Romanos 12:1-16</a:t>
            </a:r>
            <a:endParaRPr lang="es-ES_tradnl" dirty="0"/>
          </a:p>
        </p:txBody>
      </p:sp>
      <p:sp>
        <p:nvSpPr>
          <p:cNvPr id="3" name="Content Placeholder 2"/>
          <p:cNvSpPr>
            <a:spLocks noGrp="1"/>
          </p:cNvSpPr>
          <p:nvPr>
            <p:ph idx="1"/>
          </p:nvPr>
        </p:nvSpPr>
        <p:spPr/>
        <p:txBody>
          <a:bodyPr/>
          <a:lstStyle/>
          <a:p>
            <a:r>
              <a:rPr lang="es-ES_tradnl" dirty="0" smtClean="0">
                <a:latin typeface="Arial Narrow"/>
                <a:ea typeface="Times New Roman"/>
              </a:rPr>
              <a:t>Dios ha dado un </a:t>
            </a:r>
            <a:r>
              <a:rPr lang="es-ES_tradnl" u="sng" dirty="0" smtClean="0">
                <a:latin typeface="Arial Narrow"/>
                <a:ea typeface="Times New Roman"/>
              </a:rPr>
              <a:t>don espiritual</a:t>
            </a:r>
            <a:r>
              <a:rPr lang="es-ES_tradnl" dirty="0" smtClean="0">
                <a:latin typeface="Arial Narrow"/>
                <a:ea typeface="Times New Roman"/>
              </a:rPr>
              <a:t> a cada creyente para la edificación de los hermanos de la iglesia y el evangelismo. </a:t>
            </a:r>
          </a:p>
          <a:p>
            <a:r>
              <a:rPr lang="es-ES_tradnl" dirty="0" smtClean="0">
                <a:latin typeface="Arial Narrow"/>
                <a:ea typeface="Times New Roman"/>
              </a:rPr>
              <a:t>Puedes poner un cheque al lado de los ministerios que usted ve que su iglesia necesita y orar al Señor para usarle a suplir la necesidad. Luego, procura a hacer algo para cumplir con su ministerio.</a:t>
            </a:r>
            <a:endParaRPr lang="en-US" dirty="0" smtClean="0">
              <a:latin typeface="Times New Roman"/>
              <a:ea typeface="Times New Roman"/>
            </a:endParaRPr>
          </a:p>
          <a:p>
            <a:endParaRPr lang="es-ES_trad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u="sng" dirty="0"/>
              <a:t>Hay </a:t>
            </a:r>
            <a:r>
              <a:rPr lang="en-US" sz="3200" b="1" u="sng" dirty="0" err="1"/>
              <a:t>cuatro</a:t>
            </a:r>
            <a:r>
              <a:rPr lang="en-US" sz="3200" b="1" u="sng" dirty="0"/>
              <a:t> </a:t>
            </a:r>
            <a:r>
              <a:rPr lang="en-US" sz="3200" b="1" u="sng" dirty="0" err="1"/>
              <a:t>propósitos</a:t>
            </a:r>
            <a:r>
              <a:rPr lang="en-US" sz="3200" b="1" u="sng" dirty="0"/>
              <a:t> </a:t>
            </a:r>
            <a:r>
              <a:rPr lang="en-US" sz="3200" b="1" u="sng" dirty="0" err="1"/>
              <a:t>para</a:t>
            </a:r>
            <a:r>
              <a:rPr lang="en-US" sz="3200" b="1" u="sng" dirty="0"/>
              <a:t> los </a:t>
            </a:r>
            <a:r>
              <a:rPr lang="en-US" sz="3200" b="1" u="sng" dirty="0" err="1"/>
              <a:t>dones</a:t>
            </a:r>
            <a:endParaRPr lang="es-ES_tradnl" sz="3200" dirty="0"/>
          </a:p>
        </p:txBody>
      </p:sp>
      <p:sp>
        <p:nvSpPr>
          <p:cNvPr id="3" name="Content Placeholder 2"/>
          <p:cNvSpPr>
            <a:spLocks noGrp="1"/>
          </p:cNvSpPr>
          <p:nvPr>
            <p:ph idx="1"/>
          </p:nvPr>
        </p:nvSpPr>
        <p:spPr/>
        <p:txBody>
          <a:bodyPr>
            <a:normAutofit fontScale="85000" lnSpcReduction="20000"/>
          </a:bodyPr>
          <a:lstStyle/>
          <a:p>
            <a:pPr>
              <a:buNone/>
            </a:pPr>
            <a:r>
              <a:rPr lang="es-ES_tradnl" dirty="0"/>
              <a:t>(1) </a:t>
            </a:r>
            <a:r>
              <a:rPr lang="es-ES_tradnl" b="1" u="sng" dirty="0"/>
              <a:t>EDIFICAR</a:t>
            </a:r>
            <a:r>
              <a:rPr lang="es-ES_tradnl" dirty="0"/>
              <a:t> a la </a:t>
            </a:r>
            <a:r>
              <a:rPr lang="es-ES_tradnl" b="1" dirty="0"/>
              <a:t>iglesia</a:t>
            </a:r>
            <a:r>
              <a:rPr lang="es-ES_tradnl" dirty="0"/>
              <a:t> (los creyentes) en el Señor y fortalecernos para vivir vidas santas y serviciales</a:t>
            </a:r>
            <a:r>
              <a:rPr lang="es-ES_tradnl" dirty="0" smtClean="0"/>
              <a:t>.</a:t>
            </a:r>
            <a:r>
              <a:rPr lang="en-US" dirty="0" smtClean="0"/>
              <a:t>  1 Cor. 14:3, 12, 46)</a:t>
            </a:r>
            <a:endParaRPr lang="en-US" dirty="0"/>
          </a:p>
          <a:p>
            <a:pPr>
              <a:buNone/>
            </a:pPr>
            <a:r>
              <a:rPr lang="es-ES_tradnl" dirty="0"/>
              <a:t>(2) Darnos </a:t>
            </a:r>
            <a:r>
              <a:rPr lang="es-ES_tradnl" b="1" i="1" u="sng" dirty="0"/>
              <a:t>gozo en servir</a:t>
            </a:r>
            <a:r>
              <a:rPr lang="es-ES_tradnl" dirty="0"/>
              <a:t>.  ("Gozo", "gracia" y "don" tiene la misma </a:t>
            </a:r>
            <a:r>
              <a:rPr lang="es-ES_tradnl" dirty="0" err="1"/>
              <a:t>raiz</a:t>
            </a:r>
            <a:r>
              <a:rPr lang="es-ES_tradnl" dirty="0"/>
              <a:t> en griego</a:t>
            </a:r>
            <a:r>
              <a:rPr lang="es-ES_tradnl" dirty="0" smtClean="0"/>
              <a:t>.)</a:t>
            </a:r>
            <a:endParaRPr lang="en-US" dirty="0"/>
          </a:p>
          <a:p>
            <a:pPr>
              <a:buNone/>
            </a:pPr>
            <a:r>
              <a:rPr lang="es-ES_tradnl" dirty="0"/>
              <a:t>(3) </a:t>
            </a:r>
            <a:r>
              <a:rPr lang="es-ES_tradnl" i="1" dirty="0"/>
              <a:t>Poder trabajar para el Señor con la </a:t>
            </a:r>
            <a:r>
              <a:rPr lang="es-ES_tradnl" b="1" i="1" u="sng" dirty="0"/>
              <a:t>máxima eficacia y mínima fatiga</a:t>
            </a:r>
            <a:r>
              <a:rPr lang="es-ES_tradnl" dirty="0"/>
              <a:t>.  Dios da dones y deseos (</a:t>
            </a:r>
            <a:r>
              <a:rPr lang="es-ES_tradnl" dirty="0" err="1"/>
              <a:t>Filip</a:t>
            </a:r>
            <a:r>
              <a:rPr lang="es-ES_tradnl" dirty="0"/>
              <a:t>. 2:13).  Si le da un don le da el gusto de hacer lo que él nos capacita para hacer</a:t>
            </a:r>
            <a:r>
              <a:rPr lang="es-ES_tradnl" dirty="0" smtClean="0"/>
              <a:t>.</a:t>
            </a:r>
            <a:endParaRPr lang="en-US" dirty="0"/>
          </a:p>
          <a:p>
            <a:pPr>
              <a:buNone/>
            </a:pPr>
            <a:r>
              <a:rPr lang="es-ES_tradnl" dirty="0"/>
              <a:t>(4)  Ayudarnos a entender y </a:t>
            </a:r>
            <a:r>
              <a:rPr lang="es-ES_tradnl" b="1" i="1" dirty="0"/>
              <a:t>apreciar las acciones de otros</a:t>
            </a:r>
            <a:r>
              <a:rPr lang="es-ES_tradnl" dirty="0"/>
              <a:t>:  esposos, hijos, líderes, otros miembros de la iglesia.   </a:t>
            </a:r>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u="sng" dirty="0" err="1"/>
              <a:t>Advertencias</a:t>
            </a:r>
            <a:r>
              <a:rPr lang="en-US" sz="3200" b="1" u="sng" dirty="0"/>
              <a:t> en </a:t>
            </a:r>
            <a:r>
              <a:rPr lang="en-US" sz="3200" b="1" u="sng" dirty="0" err="1"/>
              <a:t>cuanto</a:t>
            </a:r>
            <a:r>
              <a:rPr lang="en-US" sz="3200" b="1" u="sng" dirty="0"/>
              <a:t> al </a:t>
            </a:r>
            <a:r>
              <a:rPr lang="en-US" sz="3200" b="1" u="sng" dirty="0" err="1"/>
              <a:t>uso</a:t>
            </a:r>
            <a:r>
              <a:rPr lang="en-US" sz="3200" b="1" u="sng" dirty="0"/>
              <a:t> de los </a:t>
            </a:r>
            <a:r>
              <a:rPr lang="en-US" sz="3200" b="1" u="sng" dirty="0" err="1"/>
              <a:t>dones</a:t>
            </a:r>
            <a:endParaRPr lang="es-ES_tradnl" sz="3200" dirty="0"/>
          </a:p>
        </p:txBody>
      </p:sp>
      <p:sp>
        <p:nvSpPr>
          <p:cNvPr id="3" name="Content Placeholder 2"/>
          <p:cNvSpPr>
            <a:spLocks noGrp="1"/>
          </p:cNvSpPr>
          <p:nvPr>
            <p:ph idx="1"/>
          </p:nvPr>
        </p:nvSpPr>
        <p:spPr/>
        <p:txBody>
          <a:bodyPr>
            <a:normAutofit fontScale="85000" lnSpcReduction="10000"/>
          </a:bodyPr>
          <a:lstStyle/>
          <a:p>
            <a:pPr>
              <a:buNone/>
            </a:pPr>
            <a:r>
              <a:rPr lang="es-ES_tradnl" dirty="0"/>
              <a:t>(1)  Buscar conocer su </a:t>
            </a:r>
            <a:r>
              <a:rPr lang="es-ES_tradnl" b="1" u="sng" dirty="0"/>
              <a:t>propio don</a:t>
            </a:r>
            <a:r>
              <a:rPr lang="es-ES_tradnl" dirty="0"/>
              <a:t> más que desear tener los dones de otros y más que forzar a otros a hacer lo que tú tienes el don para hacer mejor.</a:t>
            </a:r>
            <a:endParaRPr lang="en-US" dirty="0"/>
          </a:p>
          <a:p>
            <a:pPr>
              <a:buNone/>
            </a:pPr>
            <a:r>
              <a:rPr lang="es-ES_tradnl" dirty="0"/>
              <a:t>(2)  </a:t>
            </a:r>
            <a:r>
              <a:rPr lang="es-ES_tradnl" b="1" dirty="0"/>
              <a:t>No desear los dones "menores</a:t>
            </a:r>
            <a:r>
              <a:rPr lang="es-ES_tradnl" dirty="0"/>
              <a:t>" si no es muy evidente que lo tienes ya.  </a:t>
            </a:r>
            <a:endParaRPr lang="en-US" dirty="0"/>
          </a:p>
          <a:p>
            <a:pPr>
              <a:buNone/>
            </a:pPr>
            <a:r>
              <a:rPr lang="es-ES_tradnl" dirty="0"/>
              <a:t>(3)  Tener paciencia con otros si ellos no pueden hacer tan bien lo que Dios te ha dado a ti el talento para hacer mejor.  </a:t>
            </a:r>
            <a:r>
              <a:rPr lang="es-ES_tradnl" i="1" dirty="0"/>
              <a:t>No obstante, procurar entrenar a otros para hacer lo que tú sabes hacer (2 </a:t>
            </a:r>
            <a:r>
              <a:rPr lang="es-ES_tradnl" i="1" dirty="0" err="1"/>
              <a:t>Tim.</a:t>
            </a:r>
            <a:r>
              <a:rPr lang="es-ES_tradnl" i="1" dirty="0"/>
              <a:t> 2:2) si quieren aprender, aunque no hagan tan bien al principio.</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err="1"/>
              <a:t>Definiciones</a:t>
            </a:r>
            <a:r>
              <a:rPr lang="en-US" sz="2800" b="1" dirty="0"/>
              <a:t> y </a:t>
            </a:r>
            <a:r>
              <a:rPr lang="en-US" sz="2800" b="1" dirty="0" err="1"/>
              <a:t>aplicaciones</a:t>
            </a:r>
            <a:r>
              <a:rPr lang="en-US" sz="2800" b="1" dirty="0"/>
              <a:t> de los </a:t>
            </a:r>
            <a:r>
              <a:rPr lang="en-US" sz="2800" b="1" dirty="0" err="1"/>
              <a:t>dones</a:t>
            </a:r>
            <a:r>
              <a:rPr lang="en-US" sz="2800" b="1" dirty="0"/>
              <a:t> </a:t>
            </a:r>
            <a:r>
              <a:rPr lang="en-US" sz="2800" b="1" dirty="0" err="1"/>
              <a:t>espirituales</a:t>
            </a:r>
            <a:r>
              <a:rPr lang="en-US" sz="2800" b="1" dirty="0"/>
              <a:t> </a:t>
            </a:r>
            <a:r>
              <a:rPr lang="en-US" sz="2800" b="1" dirty="0" err="1"/>
              <a:t>para</a:t>
            </a:r>
            <a:r>
              <a:rPr lang="en-US" sz="2800" b="1" dirty="0"/>
              <a:t> </a:t>
            </a:r>
            <a:r>
              <a:rPr lang="en-US" sz="2800" b="1" dirty="0" err="1"/>
              <a:t>las</a:t>
            </a:r>
            <a:r>
              <a:rPr lang="en-US" sz="2800" b="1" dirty="0"/>
              <a:t> </a:t>
            </a:r>
            <a:r>
              <a:rPr lang="en-US" sz="2800" b="1" dirty="0" err="1"/>
              <a:t>iglesias</a:t>
            </a:r>
            <a:r>
              <a:rPr lang="en-US" sz="2800" b="1" dirty="0"/>
              <a:t> </a:t>
            </a:r>
            <a:r>
              <a:rPr lang="en-US" sz="2800" b="1" dirty="0" err="1"/>
              <a:t>hoy</a:t>
            </a:r>
            <a:endParaRPr lang="es-ES_tradnl" sz="2800" dirty="0"/>
          </a:p>
        </p:txBody>
      </p:sp>
      <p:sp>
        <p:nvSpPr>
          <p:cNvPr id="3" name="Content Placeholder 2"/>
          <p:cNvSpPr>
            <a:spLocks noGrp="1"/>
          </p:cNvSpPr>
          <p:nvPr>
            <p:ph idx="1"/>
          </p:nvPr>
        </p:nvSpPr>
        <p:spPr/>
        <p:txBody>
          <a:bodyPr>
            <a:normAutofit fontScale="92500" lnSpcReduction="10000"/>
          </a:bodyPr>
          <a:lstStyle/>
          <a:p>
            <a:r>
              <a:rPr lang="es-ES_tradnl" b="1" dirty="0"/>
              <a:t>I.  El don de </a:t>
            </a:r>
            <a:r>
              <a:rPr lang="es-ES_tradnl" b="1" u="sng" dirty="0"/>
              <a:t>PROFECÍA</a:t>
            </a:r>
            <a:r>
              <a:rPr lang="es-ES_tradnl" b="1" dirty="0"/>
              <a:t> = "</a:t>
            </a:r>
            <a:r>
              <a:rPr lang="es-ES_tradnl" i="1" dirty="0"/>
              <a:t>Proclamar la verdad</a:t>
            </a:r>
            <a:r>
              <a:rPr lang="es-ES_tradnl" b="1" dirty="0"/>
              <a:t>"</a:t>
            </a:r>
            <a:r>
              <a:rPr lang="es-ES_tradnl" dirty="0"/>
              <a:t>   Romanos 12:6 y 9; 14:1-3 </a:t>
            </a:r>
            <a:endParaRPr lang="en-US" dirty="0"/>
          </a:p>
          <a:p>
            <a:r>
              <a:rPr lang="es-ES_tradnl" dirty="0"/>
              <a:t>    1.  Definición-La motivación para predicar y advertir de acciones de injusticia por medio de la presentación de la verdad de las Escrituras.  Ellos quieren que se predique más </a:t>
            </a:r>
            <a:r>
              <a:rPr lang="es-ES_tradnl" dirty="0" err="1"/>
              <a:t>fuertamente</a:t>
            </a:r>
            <a:r>
              <a:rPr lang="es-ES_tradnl" dirty="0"/>
              <a:t> en la iglesia.</a:t>
            </a:r>
            <a:endParaRPr lang="en-US" dirty="0"/>
          </a:p>
          <a:p>
            <a:r>
              <a:rPr lang="es-ES_tradnl" dirty="0"/>
              <a:t>    2.  Tres advertencias y </a:t>
            </a:r>
            <a:r>
              <a:rPr lang="es-ES_tradnl" dirty="0" err="1"/>
              <a:t>exhortaciónes</a:t>
            </a:r>
            <a:r>
              <a:rPr lang="es-ES_tradnl" dirty="0"/>
              <a:t> para los que tienen este don -Romanos 12:6b, 9</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b="1" dirty="0" smtClean="0"/>
              <a:t>II.  El don de </a:t>
            </a:r>
            <a:r>
              <a:rPr lang="es-ES_tradnl" b="1" u="sng" dirty="0" smtClean="0"/>
              <a:t>SERVICIO</a:t>
            </a:r>
            <a:r>
              <a:rPr lang="es-ES_tradnl" dirty="0" smtClean="0"/>
              <a:t> </a:t>
            </a:r>
            <a:endParaRPr lang="es-ES_tradnl" dirty="0"/>
          </a:p>
        </p:txBody>
      </p:sp>
      <p:sp>
        <p:nvSpPr>
          <p:cNvPr id="3" name="Content Placeholder 2"/>
          <p:cNvSpPr>
            <a:spLocks noGrp="1"/>
          </p:cNvSpPr>
          <p:nvPr>
            <p:ph idx="1"/>
          </p:nvPr>
        </p:nvSpPr>
        <p:spPr/>
        <p:txBody>
          <a:bodyPr>
            <a:normAutofit fontScale="77500" lnSpcReduction="20000"/>
          </a:bodyPr>
          <a:lstStyle/>
          <a:p>
            <a:r>
              <a:rPr lang="es-ES_tradnl" dirty="0" smtClean="0"/>
              <a:t>(</a:t>
            </a:r>
            <a:r>
              <a:rPr lang="es-ES_tradnl" dirty="0"/>
              <a:t>Nota que este don es tan importante que se pone antes de la enseñanza en la lista.)  </a:t>
            </a:r>
            <a:r>
              <a:rPr lang="es-ES_tradnl" dirty="0" err="1"/>
              <a:t>Rom.</a:t>
            </a:r>
            <a:r>
              <a:rPr lang="es-ES_tradnl" dirty="0"/>
              <a:t> 12:7, 10; </a:t>
            </a:r>
            <a:r>
              <a:rPr lang="es-ES_tradnl" dirty="0" err="1"/>
              <a:t>Galatas</a:t>
            </a:r>
            <a:r>
              <a:rPr lang="es-ES_tradnl" dirty="0"/>
              <a:t> 5:13; Colosenses 3:23, 24</a:t>
            </a:r>
            <a:endParaRPr lang="en-US" dirty="0"/>
          </a:p>
          <a:p>
            <a:r>
              <a:rPr lang="es-ES_tradnl" dirty="0"/>
              <a:t>    1.  Definición - Motivación para demostrar amor por medio de ayuda a otros en sus necesidades prácticas y personales; le gusta hacer trabajos con las manos  </a:t>
            </a:r>
            <a:endParaRPr lang="en-US" dirty="0"/>
          </a:p>
          <a:p>
            <a:r>
              <a:rPr lang="es-ES_tradnl" dirty="0"/>
              <a:t>(limpiar, cocinar, coser, reparar carros, etc. para ayudar a otros).  Normalmente quiere más limpieza o ayuda práctica para los enfermos, pobres y ancianos de la iglesia (limpiar sus casas, etc.)</a:t>
            </a:r>
            <a:endParaRPr lang="en-US" dirty="0"/>
          </a:p>
          <a:p>
            <a:r>
              <a:rPr lang="en-US" dirty="0"/>
              <a:t>    2.  </a:t>
            </a:r>
            <a:r>
              <a:rPr lang="en-US" dirty="0" err="1"/>
              <a:t>Exhortación</a:t>
            </a:r>
            <a:r>
              <a:rPr lang="en-US" dirty="0"/>
              <a:t> - Rom. 12:10	</a:t>
            </a:r>
            <a:endParaRPr lang="es-ES_trad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s-ES_tradnl" sz="3600" dirty="0" smtClean="0"/>
              <a:t>III.  El don de </a:t>
            </a:r>
            <a:r>
              <a:rPr lang="es-ES_tradnl" sz="3600" b="1" u="sng" dirty="0" smtClean="0"/>
              <a:t>ENSEÑANZA</a:t>
            </a:r>
            <a:r>
              <a:rPr lang="es-ES_tradnl" sz="3600" dirty="0" smtClean="0"/>
              <a:t> </a:t>
            </a:r>
            <a:br>
              <a:rPr lang="es-ES_tradnl" sz="3600" dirty="0" smtClean="0"/>
            </a:br>
            <a:r>
              <a:rPr lang="es-ES_tradnl" sz="2800" dirty="0" smtClean="0"/>
              <a:t>- </a:t>
            </a:r>
            <a:r>
              <a:rPr lang="es-ES_tradnl" sz="2800" dirty="0" err="1" smtClean="0"/>
              <a:t>Rom.</a:t>
            </a:r>
            <a:r>
              <a:rPr lang="es-ES_tradnl" sz="2800" dirty="0" smtClean="0"/>
              <a:t> 12:7; Colosenses 3:16; 2ª </a:t>
            </a:r>
            <a:r>
              <a:rPr lang="es-ES_tradnl" sz="2800" dirty="0" err="1" smtClean="0"/>
              <a:t>Tim.</a:t>
            </a:r>
            <a:r>
              <a:rPr lang="es-ES_tradnl" sz="2800" dirty="0" smtClean="0"/>
              <a:t> 2:2</a:t>
            </a:r>
            <a:endParaRPr lang="es-ES_tradnl" sz="3600" dirty="0"/>
          </a:p>
        </p:txBody>
      </p:sp>
      <p:sp>
        <p:nvSpPr>
          <p:cNvPr id="3" name="Content Placeholder 2"/>
          <p:cNvSpPr>
            <a:spLocks noGrp="1"/>
          </p:cNvSpPr>
          <p:nvPr>
            <p:ph idx="1"/>
          </p:nvPr>
        </p:nvSpPr>
        <p:spPr/>
        <p:txBody>
          <a:bodyPr>
            <a:normAutofit fontScale="85000" lnSpcReduction="20000"/>
          </a:bodyPr>
          <a:lstStyle/>
          <a:p>
            <a:r>
              <a:rPr lang="es-ES_tradnl" dirty="0" smtClean="0"/>
              <a:t>1</a:t>
            </a:r>
            <a:r>
              <a:rPr lang="es-ES_tradnl" dirty="0"/>
              <a:t>.  Definición - Estudia mucho para poder explicar la verdad con claridad, investigar y validar los hechos.  En la iglesia siempre cree que debe haber más enseñanza profunda de la Palabra y una preparación mejor de maestros.</a:t>
            </a:r>
            <a:endParaRPr lang="en-US" dirty="0"/>
          </a:p>
          <a:p>
            <a:r>
              <a:rPr lang="es-ES_tradnl" dirty="0"/>
              <a:t>    2.  </a:t>
            </a:r>
            <a:r>
              <a:rPr lang="es-ES_tradnl" dirty="0" err="1"/>
              <a:t>Exhoración</a:t>
            </a:r>
            <a:r>
              <a:rPr lang="es-ES_tradnl" dirty="0"/>
              <a:t> -  </a:t>
            </a:r>
            <a:r>
              <a:rPr lang="es-ES_tradnl" dirty="0" err="1"/>
              <a:t>Rom.</a:t>
            </a:r>
            <a:r>
              <a:rPr lang="es-ES_tradnl" dirty="0"/>
              <a:t> 12:11  (Ser diligente en estudiar si quieres enseñar.  No enseñar de una </a:t>
            </a:r>
            <a:r>
              <a:rPr lang="es-ES_tradnl" dirty="0" err="1"/>
              <a:t>maner</a:t>
            </a:r>
            <a:r>
              <a:rPr lang="es-ES_tradnl" dirty="0"/>
              <a:t> "seca" sino con el fervor de exhortación.  No pensar que has hecho todo lo que Dios quiera al enseñar una clase...Estar activo en otras maneras de servir también (limpiar, visitar, evangelizar, etc.).</a:t>
            </a:r>
            <a:endParaRPr lang="en-US" dirty="0"/>
          </a:p>
          <a:p>
            <a:endParaRPr lang="es-ES_trad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latin typeface="Times New Roman"/>
                <a:ea typeface="Times New Roman"/>
              </a:rPr>
              <a:t>IV.  El don de </a:t>
            </a:r>
            <a:r>
              <a:rPr lang="es-ES_tradnl" b="1" u="sng" dirty="0" smtClean="0">
                <a:latin typeface="Times New Roman"/>
                <a:ea typeface="Times New Roman"/>
              </a:rPr>
              <a:t>EXHORTACIÓN</a:t>
            </a:r>
            <a:r>
              <a:rPr lang="es-ES_tradnl" dirty="0" smtClean="0">
                <a:latin typeface="Times New Roman"/>
                <a:ea typeface="Times New Roman"/>
              </a:rPr>
              <a:t> </a:t>
            </a:r>
            <a:endParaRPr lang="es-ES_tradnl" dirty="0"/>
          </a:p>
        </p:txBody>
      </p:sp>
      <p:sp>
        <p:nvSpPr>
          <p:cNvPr id="3" name="Content Placeholder 2"/>
          <p:cNvSpPr>
            <a:spLocks noGrp="1"/>
          </p:cNvSpPr>
          <p:nvPr>
            <p:ph idx="1"/>
          </p:nvPr>
        </p:nvSpPr>
        <p:spPr/>
        <p:txBody>
          <a:bodyPr>
            <a:normAutofit fontScale="92500" lnSpcReduction="20000"/>
          </a:bodyPr>
          <a:lstStyle/>
          <a:p>
            <a:pPr marL="0" marR="0">
              <a:spcBef>
                <a:spcPts val="0"/>
              </a:spcBef>
              <a:spcAft>
                <a:spcPts val="0"/>
              </a:spcAft>
              <a:buNone/>
            </a:pPr>
            <a:r>
              <a:rPr lang="es-ES_tradnl" dirty="0" smtClean="0">
                <a:latin typeface="Times New Roman"/>
                <a:ea typeface="Times New Roman"/>
              </a:rPr>
              <a:t>(Paracletos = llamado al lado de otro para animar, ayudar, consolar, fortalecer, dar orientación o consejo, guiar, etc.) </a:t>
            </a:r>
            <a:r>
              <a:rPr lang="es-ES_tradnl" dirty="0" err="1" smtClean="0">
                <a:latin typeface="Arial Narrow"/>
                <a:ea typeface="Times New Roman"/>
                <a:cs typeface="Times New Roman"/>
              </a:rPr>
              <a:t>Rom.</a:t>
            </a:r>
            <a:r>
              <a:rPr lang="es-ES_tradnl" dirty="0" smtClean="0">
                <a:latin typeface="Arial Narrow"/>
                <a:ea typeface="Times New Roman"/>
                <a:cs typeface="Times New Roman"/>
              </a:rPr>
              <a:t> 12:8; </a:t>
            </a:r>
            <a:r>
              <a:rPr lang="es-ES_tradnl" dirty="0" err="1" smtClean="0">
                <a:latin typeface="Arial Narrow"/>
                <a:ea typeface="Times New Roman"/>
                <a:cs typeface="Times New Roman"/>
              </a:rPr>
              <a:t>Heb.</a:t>
            </a:r>
            <a:r>
              <a:rPr lang="es-ES_tradnl" dirty="0" smtClean="0">
                <a:latin typeface="Arial Narrow"/>
                <a:ea typeface="Times New Roman"/>
                <a:cs typeface="Times New Roman"/>
              </a:rPr>
              <a:t> 3:13; 10:25</a:t>
            </a:r>
            <a:endParaRPr lang="en-US" dirty="0" smtClean="0">
              <a:latin typeface="Courier New"/>
              <a:ea typeface="Times New Roman"/>
            </a:endParaRPr>
          </a:p>
          <a:p>
            <a:pPr marL="0" marR="0">
              <a:spcBef>
                <a:spcPts val="0"/>
              </a:spcBef>
              <a:spcAft>
                <a:spcPts val="0"/>
              </a:spcAft>
              <a:buNone/>
            </a:pPr>
            <a:r>
              <a:rPr lang="es-ES_tradnl" dirty="0" smtClean="0">
                <a:latin typeface="Times New Roman"/>
                <a:ea typeface="Times New Roman"/>
              </a:rPr>
              <a:t>    1.  Definición - Motivación para trabajar con individuos para guiarle y ayudarle en la obra del Señor para que tenga más gozo y éxito en su vida cristiana.  Es un consejero, animador.</a:t>
            </a:r>
            <a:endParaRPr lang="en-US" dirty="0" smtClean="0">
              <a:latin typeface="Courier New"/>
              <a:ea typeface="Times New Roman"/>
            </a:endParaRPr>
          </a:p>
          <a:p>
            <a:pPr marL="0" marR="0">
              <a:spcBef>
                <a:spcPts val="0"/>
              </a:spcBef>
              <a:spcAft>
                <a:spcPts val="0"/>
              </a:spcAft>
              <a:buNone/>
            </a:pPr>
            <a:r>
              <a:rPr lang="es-ES_tradnl" dirty="0" smtClean="0">
                <a:latin typeface="Times New Roman"/>
                <a:ea typeface="Times New Roman"/>
              </a:rPr>
              <a:t>    2.  Exhortación y advertencia -  Romanos 12:12  No perder esperanza cuando sus "</a:t>
            </a:r>
            <a:r>
              <a:rPr lang="es-ES_tradnl" dirty="0" err="1" smtClean="0">
                <a:latin typeface="Times New Roman"/>
                <a:ea typeface="Times New Roman"/>
              </a:rPr>
              <a:t>discipulos</a:t>
            </a:r>
            <a:r>
              <a:rPr lang="es-ES_tradnl" dirty="0" smtClean="0">
                <a:latin typeface="Times New Roman"/>
                <a:ea typeface="Times New Roman"/>
              </a:rPr>
              <a:t>" no aceptan sus consejos al principio.</a:t>
            </a:r>
            <a:endParaRPr lang="en-US" dirty="0" smtClean="0">
              <a:latin typeface="Courier New"/>
              <a:ea typeface="Times New Roman"/>
            </a:endParaRPr>
          </a:p>
          <a:p>
            <a:endParaRPr lang="es-ES_trad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dirty="0" smtClean="0"/>
              <a:t>V.  El don de </a:t>
            </a:r>
            <a:r>
              <a:rPr lang="es-ES_tradnl" b="1" u="sng" dirty="0" smtClean="0"/>
              <a:t>REPARTIR</a:t>
            </a:r>
            <a:r>
              <a:rPr lang="es-ES_tradnl" dirty="0" smtClean="0"/>
              <a:t> o Dar  </a:t>
            </a:r>
            <a:endParaRPr lang="es-ES_tradnl" dirty="0"/>
          </a:p>
        </p:txBody>
      </p:sp>
      <p:sp>
        <p:nvSpPr>
          <p:cNvPr id="3" name="Content Placeholder 2"/>
          <p:cNvSpPr>
            <a:spLocks noGrp="1"/>
          </p:cNvSpPr>
          <p:nvPr>
            <p:ph idx="1"/>
          </p:nvPr>
        </p:nvSpPr>
        <p:spPr/>
        <p:txBody>
          <a:bodyPr>
            <a:normAutofit/>
          </a:bodyPr>
          <a:lstStyle/>
          <a:p>
            <a:pPr>
              <a:buNone/>
            </a:pPr>
            <a:r>
              <a:rPr lang="es-ES_tradnl" dirty="0" smtClean="0"/>
              <a:t>1</a:t>
            </a:r>
            <a:r>
              <a:rPr lang="es-ES_tradnl" dirty="0"/>
              <a:t>.  Definición - Es uno que sabe trabajar, invertir y ahorrar para poder usar sus ganancias personales en beneficio de otros y de la obra del Señor. </a:t>
            </a:r>
            <a:endParaRPr lang="en-US" dirty="0"/>
          </a:p>
          <a:p>
            <a:pPr>
              <a:buNone/>
            </a:pPr>
            <a:r>
              <a:rPr lang="es-ES_tradnl" dirty="0"/>
              <a:t>    2.  Exhortación - Romanos 12:13  Nota:  </a:t>
            </a:r>
            <a:r>
              <a:rPr lang="es-ES_tradnl" dirty="0" smtClean="0"/>
              <a:t>Preste </a:t>
            </a:r>
            <a:r>
              <a:rPr lang="es-ES_tradnl" dirty="0"/>
              <a:t>el uso de su casa en hospitalidad personal para servir al Señor.  No solamente dar dinero seco.</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latin typeface="Times New Roman"/>
                <a:ea typeface="Times New Roman"/>
              </a:rPr>
              <a:t>VI.  El don de </a:t>
            </a:r>
            <a:r>
              <a:rPr lang="en-US" sz="3600" b="1" u="sng" dirty="0" smtClean="0">
                <a:latin typeface="Times New Roman"/>
                <a:ea typeface="Times New Roman"/>
              </a:rPr>
              <a:t>PRESIDIR</a:t>
            </a:r>
            <a:r>
              <a:rPr lang="en-US" sz="3600" dirty="0" smtClean="0">
                <a:latin typeface="Times New Roman"/>
                <a:ea typeface="Times New Roman"/>
              </a:rPr>
              <a:t> o </a:t>
            </a:r>
            <a:r>
              <a:rPr lang="en-US" sz="3600" b="1" dirty="0" err="1" smtClean="0">
                <a:latin typeface="Times New Roman"/>
                <a:ea typeface="Times New Roman"/>
              </a:rPr>
              <a:t>Gobierno</a:t>
            </a:r>
            <a:r>
              <a:rPr lang="en-US" sz="3600" dirty="0" smtClean="0">
                <a:latin typeface="Times New Roman"/>
                <a:ea typeface="Times New Roman"/>
              </a:rPr>
              <a:t> (</a:t>
            </a:r>
            <a:r>
              <a:rPr lang="en-US" sz="3600" dirty="0" err="1" smtClean="0">
                <a:latin typeface="Times New Roman"/>
                <a:ea typeface="Times New Roman"/>
              </a:rPr>
              <a:t>dirigir</a:t>
            </a:r>
            <a:r>
              <a:rPr lang="en-US" sz="3600" dirty="0" smtClean="0">
                <a:latin typeface="Times New Roman"/>
                <a:ea typeface="Times New Roman"/>
              </a:rPr>
              <a:t>, </a:t>
            </a:r>
            <a:r>
              <a:rPr lang="en-US" sz="3600" dirty="0" err="1" smtClean="0">
                <a:latin typeface="Times New Roman"/>
                <a:ea typeface="Times New Roman"/>
              </a:rPr>
              <a:t>organizar</a:t>
            </a:r>
            <a:r>
              <a:rPr lang="en-US" sz="3600" dirty="0" smtClean="0">
                <a:latin typeface="Times New Roman"/>
                <a:ea typeface="Times New Roman"/>
              </a:rPr>
              <a:t>, </a:t>
            </a:r>
            <a:r>
              <a:rPr lang="en-US" sz="3600" dirty="0" err="1" smtClean="0">
                <a:latin typeface="Times New Roman"/>
                <a:ea typeface="Times New Roman"/>
              </a:rPr>
              <a:t>liderazgo</a:t>
            </a:r>
            <a:r>
              <a:rPr lang="en-US" sz="3600" dirty="0" smtClean="0">
                <a:latin typeface="Times New Roman"/>
                <a:ea typeface="Times New Roman"/>
              </a:rPr>
              <a:t>) </a:t>
            </a:r>
            <a:endParaRPr lang="es-ES_tradnl" sz="3600" dirty="0"/>
          </a:p>
        </p:txBody>
      </p:sp>
      <p:sp>
        <p:nvSpPr>
          <p:cNvPr id="3" name="Content Placeholder 2"/>
          <p:cNvSpPr>
            <a:spLocks noGrp="1"/>
          </p:cNvSpPr>
          <p:nvPr>
            <p:ph idx="1"/>
          </p:nvPr>
        </p:nvSpPr>
        <p:spPr>
          <a:xfrm>
            <a:off x="1435608" y="2057400"/>
            <a:ext cx="7498080" cy="4191000"/>
          </a:xfrm>
        </p:spPr>
        <p:txBody>
          <a:bodyPr/>
          <a:lstStyle/>
          <a:p>
            <a:pPr marL="0" marR="0">
              <a:spcBef>
                <a:spcPts val="0"/>
              </a:spcBef>
              <a:spcAft>
                <a:spcPts val="0"/>
              </a:spcAft>
              <a:buNone/>
            </a:pPr>
            <a:r>
              <a:rPr lang="es-ES_tradnl" dirty="0" smtClean="0">
                <a:latin typeface="Times New Roman"/>
                <a:ea typeface="Times New Roman"/>
              </a:rPr>
              <a:t> 1.  Definición - Motivación para coordinar las actividades de otros para lograr un propósito común; sabe presidir delante de otros. (NOTA que </a:t>
            </a:r>
            <a:r>
              <a:rPr lang="es-ES_tradnl" i="1" u="sng" dirty="0" smtClean="0">
                <a:latin typeface="Times New Roman"/>
                <a:ea typeface="Times New Roman"/>
              </a:rPr>
              <a:t>esto viene casi al fin de la lista</a:t>
            </a:r>
            <a:r>
              <a:rPr lang="es-ES_tradnl" dirty="0" smtClean="0">
                <a:latin typeface="Times New Roman"/>
                <a:ea typeface="Times New Roman"/>
              </a:rPr>
              <a:t>… no es el un don para desear mucho.)</a:t>
            </a:r>
            <a:endParaRPr lang="en-US" dirty="0" smtClean="0">
              <a:latin typeface="Courier New"/>
              <a:ea typeface="Times New Roman"/>
            </a:endParaRPr>
          </a:p>
          <a:p>
            <a:pPr marL="0" marR="0">
              <a:spcBef>
                <a:spcPts val="0"/>
              </a:spcBef>
              <a:spcAft>
                <a:spcPts val="0"/>
              </a:spcAft>
              <a:buNone/>
            </a:pPr>
            <a:r>
              <a:rPr lang="es-ES_tradnl" dirty="0" smtClean="0">
                <a:latin typeface="Times New Roman"/>
                <a:ea typeface="Times New Roman"/>
              </a:rPr>
              <a:t>    2.  Exhortación - Romanos 12:14   Uno que preside siempre recibe crítica.</a:t>
            </a:r>
            <a:endParaRPr lang="es-ES_trad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 to="" calcmode="lin" valueType="num">
                                      <p:cBhvr>
                                        <p:cTn id="10"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29</TotalTime>
  <Words>1150</Words>
  <Application>Microsoft Office PowerPoint</Application>
  <PresentationFormat>On-screen Show (4:3)</PresentationFormat>
  <Paragraphs>42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Solstice</vt:lpstr>
      <vt:lpstr>15.  Líderes sirviendo en la Iglesia</vt:lpstr>
      <vt:lpstr>Hay cuatro propósitos para los dones</vt:lpstr>
      <vt:lpstr>Advertencias en cuanto al uso de los dones</vt:lpstr>
      <vt:lpstr>Definiciones y aplicaciones de los dones espirituales para las iglesias hoy</vt:lpstr>
      <vt:lpstr>II.  El don de SERVICIO </vt:lpstr>
      <vt:lpstr>III.  El don de ENSEÑANZA  - Rom. 12:7; Colosenses 3:16; 2ª Tim. 2:2</vt:lpstr>
      <vt:lpstr>IV.  El don de EXHORTACIÓN </vt:lpstr>
      <vt:lpstr>V.  El don de REPARTIR o Dar  </vt:lpstr>
      <vt:lpstr>VI.  El don de PRESIDIR o Gobierno (dirigir, organizar, liderazgo) </vt:lpstr>
      <vt:lpstr>VII.  El don de MISERICORDIA </vt:lpstr>
      <vt:lpstr>Conclusión:  Romanos 12:16 aplica a todos para su mejor cooperación en la iglesia.</vt:lpstr>
      <vt:lpstr>Orar por un Ministerio--Efesios 4:12; Romanos 12:1-16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XV.  Líderes sirviendo en la Iglesia</dc:title>
  <dc:creator>Pastor's Laptop</dc:creator>
  <cp:lastModifiedBy>Pastor's Laptop</cp:lastModifiedBy>
  <cp:revision>3</cp:revision>
  <dcterms:created xsi:type="dcterms:W3CDTF">2010-01-14T06:56:19Z</dcterms:created>
  <dcterms:modified xsi:type="dcterms:W3CDTF">2010-01-14T07:25:31Z</dcterms:modified>
</cp:coreProperties>
</file>